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715000" cx="9144000"/>
  <p:notesSz cx="6950075" cy="92360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37000" y="0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4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7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:notes"/>
          <p:cNvSpPr txBox="1"/>
          <p:nvPr>
            <p:ph idx="1" type="body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:notes"/>
          <p:cNvSpPr/>
          <p:nvPr>
            <p:ph idx="2" type="sldImg"/>
          </p:nvPr>
        </p:nvSpPr>
        <p:spPr>
          <a:xfrm>
            <a:off x="981075" y="1154113"/>
            <a:ext cx="4987925" cy="3117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rge Title Slide Option 1" showMasterSp="0">
  <p:cSld name="Large Title Slide Option 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0" y="508000"/>
            <a:ext cx="9144000" cy="14478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457200" y="565944"/>
            <a:ext cx="8229600" cy="7929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0" y="1428750"/>
            <a:ext cx="9144000" cy="527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Title Slide">
  <p:cSld name="Default 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0" y="477078"/>
            <a:ext cx="9144000" cy="604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0" y="1086026"/>
            <a:ext cx="9144000" cy="56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 sz="3200"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225479" y="4119030"/>
            <a:ext cx="707348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b="0" i="0" sz="1800"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225479" y="3750730"/>
            <a:ext cx="707348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b="0" i="0" sz="1800"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Slide">
  <p:cSld name="Title and Content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title"/>
          </p:nvPr>
        </p:nvSpPr>
        <p:spPr>
          <a:xfrm>
            <a:off x="457200" y="381000"/>
            <a:ext cx="8229600" cy="4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512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457200" y="1028700"/>
            <a:ext cx="8229600" cy="3924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Char char="–"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»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0" y="4838700"/>
            <a:ext cx="609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verview Slide">
  <p:cSld name="Overview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0" y="4838700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457200" y="381000"/>
            <a:ext cx="8229600" cy="4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457200" y="1028700"/>
            <a:ext cx="8229600" cy="3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Char char="–"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8466" y="2990850"/>
            <a:ext cx="2298334" cy="157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estions Slide">
  <p:cSld name="Questions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0" y="4838700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457200" y="56594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B512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5003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0" y="163830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457200" y="52974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hyperlink" Target="mailto:xxxxxxx@hallrender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onsumerreports.org/cbd/can-you-take-cbd-and-pass-a-drug-test/" TargetMode="External"/><Relationship Id="rId4" Type="http://schemas.openxmlformats.org/officeDocument/2006/relationships/hyperlink" Target="https://blog.employersolutions.com/cannabidiol-and-drug-tests/" TargetMode="External"/><Relationship Id="rId5" Type="http://schemas.openxmlformats.org/officeDocument/2006/relationships/hyperlink" Target="https://www.verywellhealth.com/cbd-oil-and-failing-drug-tests-4580277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idx="4294967295" type="sldNum"/>
          </p:nvPr>
        </p:nvSpPr>
        <p:spPr>
          <a:xfrm>
            <a:off x="0" y="48402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" name="Google Shape;44;p7"/>
          <p:cNvGrpSpPr/>
          <p:nvPr/>
        </p:nvGrpSpPr>
        <p:grpSpPr>
          <a:xfrm>
            <a:off x="6350" y="660400"/>
            <a:ext cx="9144000" cy="1477328"/>
            <a:chOff x="0" y="660400"/>
            <a:chExt cx="9144000" cy="1477328"/>
          </a:xfrm>
        </p:grpSpPr>
        <p:sp>
          <p:nvSpPr>
            <p:cNvPr id="45" name="Google Shape;45;p7"/>
            <p:cNvSpPr txBox="1"/>
            <p:nvPr/>
          </p:nvSpPr>
          <p:spPr>
            <a:xfrm>
              <a:off x="817562" y="660400"/>
              <a:ext cx="7458075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B5121B"/>
                </a:buClr>
                <a:buSzPts val="4500"/>
                <a:buFont typeface="Arial"/>
                <a:buNone/>
              </a:pPr>
              <a:r>
                <a:rPr b="0" i="0" lang="en-US" sz="4500" u="none" cap="none" strike="noStrike">
                  <a:solidFill>
                    <a:srgbClr val="B5121B"/>
                  </a:solidFill>
                  <a:latin typeface="Arial"/>
                  <a:ea typeface="Arial"/>
                  <a:cs typeface="Arial"/>
                  <a:sym typeface="Arial"/>
                </a:rPr>
                <a:t>Wrestling with Weed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B5121B"/>
                </a:buClr>
                <a:buSzPts val="4500"/>
                <a:buFont typeface="Arial"/>
                <a:buNone/>
              </a:pPr>
              <a:r>
                <a:rPr b="0" i="0" lang="en-US" sz="4500" u="none" cap="none" strike="noStrike">
                  <a:solidFill>
                    <a:srgbClr val="B5121B"/>
                  </a:solidFill>
                  <a:latin typeface="Arial"/>
                  <a:ea typeface="Arial"/>
                  <a:cs typeface="Arial"/>
                  <a:sym typeface="Arial"/>
                </a:rPr>
                <a:t>in the Workplace</a:t>
              </a:r>
              <a:endParaRPr/>
            </a:p>
          </p:txBody>
        </p:sp>
        <p:sp>
          <p:nvSpPr>
            <p:cNvPr id="46" name="Google Shape;46;p7"/>
            <p:cNvSpPr txBox="1"/>
            <p:nvPr/>
          </p:nvSpPr>
          <p:spPr>
            <a:xfrm>
              <a:off x="0" y="1368286"/>
              <a:ext cx="9144000" cy="5678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2958" y="1730960"/>
            <a:ext cx="4878083" cy="21999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/>
          <p:nvPr>
            <p:ph type="title"/>
          </p:nvPr>
        </p:nvSpPr>
        <p:spPr>
          <a:xfrm>
            <a:off x="0" y="487818"/>
            <a:ext cx="9144000" cy="123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Wrestling with Weed in the Workplace</a:t>
            </a:r>
            <a:endParaRPr/>
          </a:p>
        </p:txBody>
      </p: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231829" y="4144430"/>
            <a:ext cx="707348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Rick Van Laan | 269.459.4044 | </a:t>
            </a: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rvanlaan@testsourcelab.com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231829" y="3795180"/>
            <a:ext cx="7073481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Presented by: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380998"/>
            <a:ext cx="8229600" cy="1411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Detection Times for Marijuana Use: Hair, Urine &amp; Saliva.</a:t>
            </a:r>
            <a:endParaRPr sz="3200"/>
          </a:p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57200" y="1719072"/>
            <a:ext cx="8229600" cy="3233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Hair:  Starting at 9 days, goes back 90 days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Urine:  4 hours to up to 30 days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Saliva:  Immediate up to 48 hours.</a:t>
            </a:r>
            <a:endParaRPr/>
          </a:p>
        </p:txBody>
      </p:sp>
      <p:sp>
        <p:nvSpPr>
          <p:cNvPr id="61" name="Google Shape;61;p9"/>
          <p:cNvSpPr txBox="1"/>
          <p:nvPr>
            <p:ph idx="4294967295" type="sldNum"/>
          </p:nvPr>
        </p:nvSpPr>
        <p:spPr>
          <a:xfrm>
            <a:off x="0" y="48402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457200" y="490118"/>
            <a:ext cx="8229600" cy="9363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What drug test specimen should be ordered to detect Marijuana use?</a:t>
            </a:r>
            <a:endParaRPr/>
          </a:p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457200" y="1726388"/>
            <a:ext cx="8229600" cy="3226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</a:pPr>
            <a:r>
              <a:rPr lang="en-US"/>
              <a:t>It depends on the reason you are conducting the testing.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</a:pPr>
            <a:r>
              <a:rPr lang="en-US"/>
              <a:t>Hair testing is not useful for post accident or reasonable suspicion testing.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</a:pPr>
            <a:r>
              <a:rPr lang="en-US"/>
              <a:t>Candidates become aware if you conduct saliva testing on set days such as the first day of orientation and they often avoid use for a day or two, so marijuana clears the body.</a:t>
            </a:r>
            <a:endParaRPr/>
          </a:p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0" y="4838700"/>
            <a:ext cx="609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285293" y="380999"/>
            <a:ext cx="8712403" cy="1725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Is there a drug test that currently exists to tell “How High” or impaired an employee is at the time?</a:t>
            </a:r>
            <a:endParaRPr sz="3200"/>
          </a:p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457200" y="2282342"/>
            <a:ext cx="3705149" cy="267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No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Current tests tell whether the marijuana metabolite is in your system, but not how impaired you are.</a:t>
            </a:r>
            <a:endParaRPr/>
          </a:p>
        </p:txBody>
      </p:sp>
      <p:sp>
        <p:nvSpPr>
          <p:cNvPr id="75" name="Google Shape;75;p11"/>
          <p:cNvSpPr txBox="1"/>
          <p:nvPr>
            <p:ph idx="4294967295" type="sldNum"/>
          </p:nvPr>
        </p:nvSpPr>
        <p:spPr>
          <a:xfrm>
            <a:off x="0" y="48402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person, outdoor, man, eating&#10;&#10;Description automatically generated" id="76" name="Google Shape;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4956" y="1820581"/>
            <a:ext cx="4542739" cy="2557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285293" y="380999"/>
            <a:ext cx="8712403" cy="1725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Is there a drug test that currently exists to tell “How High” or impaired an employee is at the time?</a:t>
            </a:r>
            <a:endParaRPr sz="2400"/>
          </a:p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457200" y="2008695"/>
            <a:ext cx="8229600" cy="284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Science has not caught up to a quantitative measure of how intoxicated a person currently is – like a BAC measurement for alcohol.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/>
              <a:t>Hound Labs has developed a device that can detect whether a person has smoked pot in the last two hours using a breathalyzer.  It gives a positive or negative but not a quantifiable figure. 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" name="Google Shape;83;p12"/>
          <p:cNvSpPr txBox="1"/>
          <p:nvPr>
            <p:ph idx="4294967295" type="sldNum"/>
          </p:nvPr>
        </p:nvSpPr>
        <p:spPr>
          <a:xfrm>
            <a:off x="0" y="48402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457200" y="490118"/>
            <a:ext cx="8229600" cy="9363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Will CBD’s test positive for Marijuana?</a:t>
            </a:r>
            <a:b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457200" y="1025236"/>
            <a:ext cx="8229600" cy="392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/>
              <a:t>Maybe. </a:t>
            </a:r>
            <a:endParaRPr/>
          </a:p>
          <a:p>
            <a:pPr indent="-342900" lvl="0" marL="34290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en-US" sz="1300"/>
              <a:t>CBD itself would not report positive for marijuana or marijuana metabolite. If the CBD product contains THC at a sufficiently high concentration, it is possible, depending on usage patterns, that the use of these products could cause a positive urine drug test result for marijuana metabolites. For example, in some states, CBD may contain up to 5% THC.</a:t>
            </a:r>
            <a:endParaRPr/>
          </a:p>
          <a:p>
            <a:pPr indent="0" lvl="0" marL="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None/>
            </a:pPr>
            <a:r>
              <a:t/>
            </a:r>
            <a:endParaRPr sz="1300"/>
          </a:p>
          <a:p>
            <a:pPr indent="-342900" lvl="0" marL="34290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en-US" sz="1300"/>
              <a:t>Hemp – a variety of the cannabis plant regulated by the U.S. Department of Agriculture – is legal, so long as its THC content is negligibly low. But because the agriculture department doesn’t test for CBD - only THC - more companies are getting away with selling products they say contain CBD.  Consumer Reports:  </a:t>
            </a:r>
            <a:r>
              <a:rPr lang="en-US" sz="1300" u="sng">
                <a:solidFill>
                  <a:schemeClr val="hlink"/>
                </a:solidFill>
                <a:hlinkClick r:id="rId3"/>
              </a:rPr>
              <a:t>https://www.consumerreports.org/cbd/can-you-take-cbd-and-pass-a-drug-test/</a:t>
            </a:r>
            <a:r>
              <a:rPr lang="en-US" sz="1300"/>
              <a:t> </a:t>
            </a:r>
            <a:endParaRPr/>
          </a:p>
          <a:p>
            <a:pPr indent="-260350" lvl="0" marL="34290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</a:pPr>
            <a:r>
              <a:t/>
            </a:r>
            <a:endParaRPr sz="1300"/>
          </a:p>
          <a:p>
            <a:pPr indent="-342900" lvl="0" marL="34290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en-US" sz="1300"/>
              <a:t>When sampling the hemp plant, “the closer you get to the flower, the higher the THC content. So some states collect the top 6 inches of the plant, while others do it differently,” DeLucia says.  Quest Diagnostics:  </a:t>
            </a:r>
            <a:r>
              <a:rPr lang="en-US" sz="1300" u="sng">
                <a:solidFill>
                  <a:schemeClr val="hlink"/>
                </a:solidFill>
                <a:hlinkClick r:id="rId4"/>
              </a:rPr>
              <a:t>https://blog.employersolutions.com/cannabidiol-and-drug-tests/</a:t>
            </a:r>
            <a:r>
              <a:rPr lang="en-US" sz="1300"/>
              <a:t> </a:t>
            </a:r>
            <a:endParaRPr/>
          </a:p>
          <a:p>
            <a:pPr indent="0" lvl="0" marL="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None/>
            </a:pPr>
            <a:r>
              <a:t/>
            </a:r>
            <a:endParaRPr sz="1300"/>
          </a:p>
          <a:p>
            <a:pPr indent="-342900" lvl="0" marL="342900" rtl="0" algn="l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en-US" sz="1300"/>
              <a:t>While some CBD oils claim to be isolates, they may be full spectrum oils and actually contain more cannabinoids (such as THC) than they claim. </a:t>
            </a:r>
            <a:r>
              <a:rPr lang="en-US" sz="1300" u="sng">
                <a:solidFill>
                  <a:schemeClr val="hlink"/>
                </a:solidFill>
                <a:hlinkClick r:id="rId5"/>
              </a:rPr>
              <a:t>https://www.verywellhealth.com/cbd-oil-and-failing-drug-tests-4580277</a:t>
            </a:r>
            <a:r>
              <a:rPr lang="en-US" sz="1300"/>
              <a:t> </a:t>
            </a:r>
            <a:endParaRPr/>
          </a:p>
        </p:txBody>
      </p:sp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0" y="4838700"/>
            <a:ext cx="609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idx="4294967295" type="sldNum"/>
          </p:nvPr>
        </p:nvSpPr>
        <p:spPr>
          <a:xfrm>
            <a:off x="0" y="4840288"/>
            <a:ext cx="609600" cy="303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0684" y="1382200"/>
            <a:ext cx="6542632" cy="295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5121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